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Copp" initials="KC" lastIdx="15" clrIdx="0">
    <p:extLst>
      <p:ext uri="{19B8F6BF-5375-455C-9EA6-DF929625EA0E}">
        <p15:presenceInfo xmlns:p15="http://schemas.microsoft.com/office/powerpoint/2012/main" userId="S-1-5-21-3874007654-1566841883-3423792957-74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F0D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6" autoAdjust="0"/>
  </p:normalViewPr>
  <p:slideViewPr>
    <p:cSldViewPr snapToGrid="0" snapToObjects="1">
      <p:cViewPr varScale="1">
        <p:scale>
          <a:sx n="41" d="100"/>
          <a:sy n="41" d="100"/>
        </p:scale>
        <p:origin x="135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6DE57-8385-0247-BEC0-99249BF238FA}" type="datetimeFigureOut">
              <a:t>2/17/2021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4F779B-4BA3-1049-96DD-F0F05269DEAF}" type="slidenum">
              <a:t>‹#›</a:t>
            </a:fld>
            <a:endParaRPr lang="en-US"/>
          </a:p>
        </p:txBody>
      </p:sp>
    </p:spTree>
    <p:extLst>
      <p:ext uri="{BB962C8B-B14F-4D97-AF65-F5344CB8AC3E}">
        <p14:creationId xmlns:p14="http://schemas.microsoft.com/office/powerpoint/2010/main" val="574483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11632-AF48-FC4B-A082-8C387D3BE013}" type="datetimeFigureOut">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78105-A7FD-9548-9FC6-12BDA270A623}" type="slidenum">
              <a:t>‹#›</a:t>
            </a:fld>
            <a:endParaRPr lang="en-US"/>
          </a:p>
        </p:txBody>
      </p:sp>
    </p:spTree>
    <p:extLst>
      <p:ext uri="{BB962C8B-B14F-4D97-AF65-F5344CB8AC3E}">
        <p14:creationId xmlns:p14="http://schemas.microsoft.com/office/powerpoint/2010/main" val="4467475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02-15-1540-PPT-PHAC-EN-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789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56109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3639"/>
            <a:ext cx="2057400" cy="56625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463639"/>
            <a:ext cx="6192837" cy="5662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4855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50201"/>
            <a:ext cx="8581679" cy="5883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87090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E40D50F-0626-7A4B-A742-09CCAA5CF4F6}" type="slidenum">
              <a:t>‹#›</a:t>
            </a:fld>
            <a:endParaRPr lang="en-US"/>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8"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597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37951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869" y="436762"/>
            <a:ext cx="8581679" cy="601767"/>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E40D50F-0626-7A4B-A742-09CCAA5CF4F6}" type="slidenum">
              <a:t>‹#›</a:t>
            </a:fld>
            <a:endParaRPr lang="en-US"/>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11"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6395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869" y="443481"/>
            <a:ext cx="8581679" cy="595048"/>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E40D50F-0626-7A4B-A742-09CCAA5CF4F6}" type="slidenum">
              <a:t>‹#›</a:t>
            </a:fld>
            <a:endParaRPr lang="en-US"/>
          </a:p>
        </p:txBody>
      </p:sp>
      <p:sp>
        <p:nvSpPr>
          <p:cNvPr id="6" name="TextBox 5"/>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7"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36278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E40D50F-0626-7A4B-A742-09CCAA5CF4F6}" type="slidenum">
              <a:t>‹#›</a:t>
            </a:fld>
            <a:endParaRPr lang="en-US"/>
          </a:p>
        </p:txBody>
      </p:sp>
      <p:sp>
        <p:nvSpPr>
          <p:cNvPr id="5" name="TextBox 4"/>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6"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171613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3480"/>
            <a:ext cx="3008313" cy="9916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43480"/>
            <a:ext cx="5111750" cy="56826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1739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E40D50F-0626-7A4B-A742-09CCAA5CF4F6}" type="slidenum">
              <a:t>‹#›</a:t>
            </a:fld>
            <a:endParaRPr lang="en-US"/>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9" name="Text Placeholder 12"/>
          <p:cNvSpPr>
            <a:spLocks noGrp="1"/>
          </p:cNvSpPr>
          <p:nvPr>
            <p:ph type="body" sz="quarter" idx="13" hasCustomPrompt="1"/>
          </p:nvPr>
        </p:nvSpPr>
        <p:spPr>
          <a:xfrm>
            <a:off x="284163" y="26460"/>
            <a:ext cx="8582025" cy="342872"/>
          </a:xfrm>
        </p:spPr>
        <p:txBody>
          <a:bodyPr/>
          <a:lstStyle>
            <a:lvl1pPr marL="0" indent="0">
              <a:buNone/>
              <a:defRPr sz="1500">
                <a:solidFill>
                  <a:srgbClr val="FFFFFF"/>
                </a:solidFill>
              </a:defRPr>
            </a:lvl1pPr>
          </a:lstStyle>
          <a:p>
            <a:pPr lvl="0"/>
            <a:r>
              <a:rPr lang="en-CA"/>
              <a:t>Click to edit text</a:t>
            </a:r>
            <a:endParaRPr lang="en-US"/>
          </a:p>
        </p:txBody>
      </p:sp>
    </p:spTree>
    <p:extLst>
      <p:ext uri="{BB962C8B-B14F-4D97-AF65-F5344CB8AC3E}">
        <p14:creationId xmlns:p14="http://schemas.microsoft.com/office/powerpoint/2010/main" val="270047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2-15-1540-PPT-PHAC-EN-Ins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84869" y="274638"/>
            <a:ext cx="8581679" cy="763891"/>
          </a:xfrm>
          <a:prstGeom prst="rect">
            <a:avLst/>
          </a:prstGeom>
        </p:spPr>
        <p:txBody>
          <a:bodyPr vert="horz" lIns="91440" tIns="45720" rIns="91440" bIns="45720" rtlCol="0" anchor="b" anchorCtr="0">
            <a:noAutofit/>
          </a:bodyPr>
          <a:lstStyle/>
          <a:p>
            <a:endParaRPr lang="en-US" dirty="0"/>
          </a:p>
        </p:txBody>
      </p:sp>
      <p:sp>
        <p:nvSpPr>
          <p:cNvPr id="3" name="Text Placeholder 2"/>
          <p:cNvSpPr>
            <a:spLocks noGrp="1"/>
          </p:cNvSpPr>
          <p:nvPr>
            <p:ph type="body" idx="1"/>
          </p:nvPr>
        </p:nvSpPr>
        <p:spPr>
          <a:xfrm>
            <a:off x="284869" y="1139416"/>
            <a:ext cx="8581679" cy="48959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24818" y="6449568"/>
            <a:ext cx="568529" cy="365125"/>
          </a:xfrm>
          <a:prstGeom prst="rect">
            <a:avLst/>
          </a:prstGeom>
        </p:spPr>
        <p:txBody>
          <a:bodyPr vert="horz" lIns="91440" tIns="45720" rIns="91440" bIns="45720" rtlCol="0" anchor="ctr"/>
          <a:lstStyle>
            <a:lvl1pPr algn="l">
              <a:defRPr sz="1100" b="0" i="0">
                <a:solidFill>
                  <a:schemeClr val="bg1"/>
                </a:solidFill>
              </a:defRPr>
            </a:lvl1pPr>
          </a:lstStyle>
          <a:p>
            <a:fld id="{5E40D50F-0626-7A4B-A742-09CCAA5CF4F6}" type="slidenum">
              <a:rPr lang="en-US"/>
              <a:pPr/>
              <a:t>‹#›</a:t>
            </a:fld>
            <a:endParaRPr lang="en-US"/>
          </a:p>
        </p:txBody>
      </p:sp>
    </p:spTree>
    <p:extLst>
      <p:ext uri="{BB962C8B-B14F-4D97-AF65-F5344CB8AC3E}">
        <p14:creationId xmlns:p14="http://schemas.microsoft.com/office/powerpoint/2010/main" val="17608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cap="none">
          <a:solidFill>
            <a:srgbClr val="4F0D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anada.ca/en/public-health/services/health-promotion/childhood-adolescence/publications/protecting-promoting-supporting-breastfeeding.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anada.ca/en/public-health/services/publications/healthy-living/nobody-perfect-brochure-parent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anada.ca/en/public-health/services/health-promotion/childhood-adolescence/publications/nobody-perfect-parenting-sheet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health-infobase.canada.ca/health-inequalities/data-tool/inde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anada.ca/en/public-health/services/health-promotion/childhood-adolescence/publicat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c-publication-sc.hc-sc.gc.ca/paccb-dgapcc/cmcd-dcmc/webpubs.nsf/Web1/130521?OpenDocument&amp;lang=eng&amp;" TargetMode="External"/><Relationship Id="rId2" Type="http://schemas.openxmlformats.org/officeDocument/2006/relationships/hyperlink" Target="https://www.canada.ca/en/public-health/services/health-promotion/childhood-adolescence/stages-childhood/infancy-birth-two-years/safe-sleep/safe-sleep-your-baby-brochure.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nada.ca/en/public-health/services/health-promotion/childhood-adolescence/stages-childhood/infancy-birth-two-years/safe-sleep/safe-sleep-your-baby-video.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c-publication-sc.hc-sc.gc.ca/paccb-dgapcc/cmcd-dcmc/webpubs.nsf/Web1/190482?OpenDocument&amp;lang=eng&amp;" TargetMode="External"/><Relationship Id="rId2" Type="http://schemas.openxmlformats.org/officeDocument/2006/relationships/hyperlink" Target="https://www.canada.ca/en/public-health/services/health-promotion/childhood-adolescence/stages-childhood/infancy-birth-two-years/breastfeeding-infant-nutrition/10-great-reasons-breastfeed-your-baby.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hc-publication-sc.hc-sc.gc.ca/paccb-dgapcc/cmcd-dcmc/webpubs.nsf/Web1/190483?OpenDocument&amp;lang=eng&amp;" TargetMode="External"/><Relationship Id="rId2" Type="http://schemas.openxmlformats.org/officeDocument/2006/relationships/hyperlink" Target="https://www.canada.ca/en/public-health/services/health-promotion/childhood-adolescence/stages-childhood/infancy-birth-two-years/breastfeeding-infant-nutrition/valuable-tips-successful-breastfeeding.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54" y="2315019"/>
            <a:ext cx="8504309" cy="1020297"/>
          </a:xfrm>
        </p:spPr>
        <p:txBody>
          <a:bodyPr anchor="b" anchorCtr="0">
            <a:noAutofit/>
          </a:bodyPr>
          <a:lstStyle/>
          <a:p>
            <a:pPr algn="ctr"/>
            <a:r>
              <a:rPr lang="en-US" sz="3400" dirty="0">
                <a:cs typeface="Arial"/>
              </a:rPr>
              <a:t>PHAC </a:t>
            </a:r>
            <a:r>
              <a:rPr lang="en-US" sz="3400" dirty="0" smtClean="0">
                <a:cs typeface="Arial"/>
              </a:rPr>
              <a:t>Healthy Child Development Resources </a:t>
            </a:r>
            <a:r>
              <a:rPr lang="en-US" sz="3400" dirty="0">
                <a:cs typeface="Arial"/>
              </a:rPr>
              <a:t>Available for the </a:t>
            </a:r>
            <a:r>
              <a:rPr lang="en-US" sz="3400" dirty="0" smtClean="0">
                <a:cs typeface="Arial"/>
              </a:rPr>
              <a:t/>
            </a:r>
            <a:br>
              <a:rPr lang="en-US" sz="3400" dirty="0" smtClean="0">
                <a:cs typeface="Arial"/>
              </a:rPr>
            </a:br>
            <a:r>
              <a:rPr lang="en-US" sz="3400" dirty="0" smtClean="0">
                <a:cs typeface="Arial"/>
              </a:rPr>
              <a:t>Healthy Early Years Program</a:t>
            </a:r>
            <a:endParaRPr lang="en-US" sz="3400" dirty="0">
              <a:cs typeface="Arial"/>
            </a:endParaRPr>
          </a:p>
        </p:txBody>
      </p:sp>
      <p:sp>
        <p:nvSpPr>
          <p:cNvPr id="3" name="Subtitle 2"/>
          <p:cNvSpPr>
            <a:spLocks noGrp="1"/>
          </p:cNvSpPr>
          <p:nvPr>
            <p:ph type="subTitle" idx="1"/>
          </p:nvPr>
        </p:nvSpPr>
        <p:spPr>
          <a:xfrm>
            <a:off x="255254" y="4298305"/>
            <a:ext cx="8504309" cy="840981"/>
          </a:xfrm>
        </p:spPr>
        <p:txBody>
          <a:bodyPr>
            <a:noAutofit/>
          </a:bodyPr>
          <a:lstStyle/>
          <a:p>
            <a:pPr algn="l"/>
            <a:r>
              <a:rPr lang="en-US" sz="1800" dirty="0" smtClean="0">
                <a:cs typeface="Arial"/>
              </a:rPr>
              <a:t>February 2021</a:t>
            </a:r>
            <a:endParaRPr lang="en-US" sz="1800" dirty="0">
              <a:cs typeface="Arial"/>
            </a:endParaRPr>
          </a:p>
        </p:txBody>
      </p:sp>
    </p:spTree>
    <p:extLst>
      <p:ext uri="{BB962C8B-B14F-4D97-AF65-F5344CB8AC3E}">
        <p14:creationId xmlns:p14="http://schemas.microsoft.com/office/powerpoint/2010/main" val="105021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76448"/>
            <a:ext cx="8581679" cy="689215"/>
          </a:xfrm>
        </p:spPr>
        <p:txBody>
          <a:bodyPr/>
          <a:lstStyle/>
          <a:p>
            <a:r>
              <a:rPr lang="en-CA" dirty="0"/>
              <a:t>Protecting, Promoting and Supporting Breastfeeding: </a:t>
            </a:r>
            <a:r>
              <a:rPr lang="en-CA" dirty="0" smtClean="0"/>
              <a:t/>
            </a:r>
            <a:br>
              <a:rPr lang="en-CA" dirty="0" smtClean="0"/>
            </a:br>
            <a:r>
              <a:rPr lang="en-CA" dirty="0" smtClean="0"/>
              <a:t>A </a:t>
            </a:r>
            <a:r>
              <a:rPr lang="en-CA" dirty="0"/>
              <a:t>Practical Workbook for Community-based Programs</a:t>
            </a:r>
          </a:p>
        </p:txBody>
      </p:sp>
      <p:sp>
        <p:nvSpPr>
          <p:cNvPr id="3" name="Content Placeholder 2"/>
          <p:cNvSpPr>
            <a:spLocks noGrp="1"/>
          </p:cNvSpPr>
          <p:nvPr>
            <p:ph idx="1"/>
          </p:nvPr>
        </p:nvSpPr>
        <p:spPr>
          <a:xfrm>
            <a:off x="284869" y="1346531"/>
            <a:ext cx="8581679" cy="4895921"/>
          </a:xfrm>
        </p:spPr>
        <p:txBody>
          <a:bodyPr/>
          <a:lstStyle/>
          <a:p>
            <a:pPr marL="0" indent="0">
              <a:lnSpc>
                <a:spcPct val="107000"/>
              </a:lnSpc>
              <a:spcBef>
                <a:spcPts val="300"/>
              </a:spcBef>
              <a:spcAft>
                <a:spcPts val="300"/>
              </a:spcAft>
              <a:buNone/>
            </a:pPr>
            <a:r>
              <a:rPr lang="en-CA" sz="2000" dirty="0" smtClean="0">
                <a:ea typeface="Calibri" panose="020F0502020204030204" pitchFamily="34" charset="0"/>
                <a:cs typeface="Times New Roman" panose="02020603050405020304" pitchFamily="18" charset="0"/>
              </a:rPr>
              <a:t>Provides </a:t>
            </a:r>
            <a:r>
              <a:rPr lang="en-CA" sz="2000" dirty="0">
                <a:ea typeface="Calibri" panose="020F0502020204030204" pitchFamily="34" charset="0"/>
                <a:cs typeface="Times New Roman" panose="02020603050405020304" pitchFamily="18" charset="0"/>
              </a:rPr>
              <a:t>front-line staff with practical, best practice strategies to promote breastfeeding within a </a:t>
            </a:r>
            <a:r>
              <a:rPr lang="en-CA" sz="2000" dirty="0" smtClean="0">
                <a:ea typeface="Calibri" panose="020F0502020204030204" pitchFamily="34" charset="0"/>
                <a:cs typeface="Times New Roman" panose="02020603050405020304" pitchFamily="18" charset="0"/>
              </a:rPr>
              <a:t>community-setting</a:t>
            </a:r>
            <a:r>
              <a:rPr lang="en-CA" sz="2000" dirty="0">
                <a:ea typeface="Calibri" panose="020F0502020204030204" pitchFamily="34" charset="0"/>
                <a:cs typeface="Times New Roman" panose="02020603050405020304" pitchFamily="18" charset="0"/>
              </a:rPr>
              <a:t>, with </a:t>
            </a:r>
            <a:r>
              <a:rPr lang="en-CA" sz="2000" dirty="0" smtClean="0">
                <a:ea typeface="Calibri" panose="020F0502020204030204" pitchFamily="34" charset="0"/>
                <a:cs typeface="Times New Roman" panose="02020603050405020304" pitchFamily="18" charset="0"/>
              </a:rPr>
              <a:t>a focus </a:t>
            </a:r>
            <a:r>
              <a:rPr lang="en-CA" sz="2000" dirty="0">
                <a:ea typeface="Calibri" panose="020F0502020204030204" pitchFamily="34" charset="0"/>
                <a:cs typeface="Times New Roman" panose="02020603050405020304" pitchFamily="18" charset="0"/>
              </a:rPr>
              <a:t>on reaching </a:t>
            </a:r>
            <a:r>
              <a:rPr lang="en-CA" sz="2000" dirty="0" smtClean="0">
                <a:ea typeface="Calibri" panose="020F0502020204030204" pitchFamily="34" charset="0"/>
                <a:cs typeface="Times New Roman" panose="02020603050405020304" pitchFamily="18" charset="0"/>
              </a:rPr>
              <a:t>vulnerable</a:t>
            </a:r>
            <a:r>
              <a:rPr lang="en-CA" sz="2000" dirty="0">
                <a:ea typeface="Calibri" panose="020F0502020204030204" pitchFamily="34" charset="0"/>
                <a:cs typeface="Times New Roman" panose="02020603050405020304" pitchFamily="18" charset="0"/>
              </a:rPr>
              <a:t>/at risk populations. Addresses key questions, common challenges and includes a list of resources.</a:t>
            </a:r>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smtClean="0"/>
          </a:p>
          <a:p>
            <a:pPr marL="0" indent="0" algn="ctr">
              <a:buNone/>
            </a:pPr>
            <a:endParaRPr lang="en-CA" dirty="0" smtClean="0"/>
          </a:p>
          <a:p>
            <a:pPr marL="0" indent="0">
              <a:buNone/>
            </a:pPr>
            <a:r>
              <a:rPr lang="en-CA" dirty="0" smtClean="0"/>
              <a:t>Available online at: </a:t>
            </a:r>
            <a:r>
              <a:rPr lang="en-CA" dirty="0" smtClean="0">
                <a:hlinkClick r:id="rId2"/>
              </a:rPr>
              <a:t>Promoting and Supporting Breastfeeding - Canada.ca</a:t>
            </a:r>
            <a:endParaRPr lang="en-CA" dirty="0" smtClean="0"/>
          </a:p>
        </p:txBody>
      </p:sp>
      <p:sp>
        <p:nvSpPr>
          <p:cNvPr id="4" name="Slide Number Placeholder 3"/>
          <p:cNvSpPr>
            <a:spLocks noGrp="1"/>
          </p:cNvSpPr>
          <p:nvPr>
            <p:ph type="sldNum" sz="quarter" idx="12"/>
          </p:nvPr>
        </p:nvSpPr>
        <p:spPr/>
        <p:txBody>
          <a:bodyPr/>
          <a:lstStyle/>
          <a:p>
            <a:fld id="{5E40D50F-0626-7A4B-A742-09CCAA5CF4F6}" type="slidenum">
              <a:rPr lang="en-CA" smtClean="0"/>
              <a:t>10</a:t>
            </a:fld>
            <a:endParaRPr lang="en-CA"/>
          </a:p>
        </p:txBody>
      </p:sp>
      <p:sp>
        <p:nvSpPr>
          <p:cNvPr id="5" name="Text Placeholder 4"/>
          <p:cNvSpPr>
            <a:spLocks noGrp="1"/>
          </p:cNvSpPr>
          <p:nvPr>
            <p:ph type="body" sz="quarter" idx="13"/>
          </p:nvPr>
        </p:nvSpPr>
        <p:spPr/>
        <p:txBody>
          <a:bodyPr/>
          <a:lstStyle/>
          <a:p>
            <a:r>
              <a:rPr lang="en-CA" dirty="0" smtClean="0"/>
              <a:t>Healthy </a:t>
            </a:r>
            <a:r>
              <a:rPr lang="en-CA" dirty="0"/>
              <a:t>Child Development Resources</a:t>
            </a:r>
          </a:p>
          <a:p>
            <a:endParaRPr lang="en-CA" dirty="0"/>
          </a:p>
        </p:txBody>
      </p:sp>
      <p:pic>
        <p:nvPicPr>
          <p:cNvPr id="6" name="Picture 5"/>
          <p:cNvPicPr>
            <a:picLocks noChangeAspect="1"/>
          </p:cNvPicPr>
          <p:nvPr/>
        </p:nvPicPr>
        <p:blipFill>
          <a:blip r:embed="rId3"/>
          <a:stretch>
            <a:fillRect/>
          </a:stretch>
        </p:blipFill>
        <p:spPr>
          <a:xfrm>
            <a:off x="3532733" y="2843885"/>
            <a:ext cx="2084538" cy="2712412"/>
          </a:xfrm>
          <a:prstGeom prst="rect">
            <a:avLst/>
          </a:prstGeom>
        </p:spPr>
      </p:pic>
    </p:spTree>
    <p:extLst>
      <p:ext uri="{BB962C8B-B14F-4D97-AF65-F5344CB8AC3E}">
        <p14:creationId xmlns:p14="http://schemas.microsoft.com/office/powerpoint/2010/main" val="60836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Nobody’s Perfect Pamphlet</a:t>
            </a:r>
            <a:endParaRPr lang="en-CA" dirty="0"/>
          </a:p>
        </p:txBody>
      </p:sp>
      <p:sp>
        <p:nvSpPr>
          <p:cNvPr id="3" name="Content Placeholder 2"/>
          <p:cNvSpPr>
            <a:spLocks noGrp="1"/>
          </p:cNvSpPr>
          <p:nvPr>
            <p:ph idx="1"/>
          </p:nvPr>
        </p:nvSpPr>
        <p:spPr/>
        <p:txBody>
          <a:bodyPr/>
          <a:lstStyle/>
          <a:p>
            <a:pPr marL="0" indent="0">
              <a:lnSpc>
                <a:spcPct val="107000"/>
              </a:lnSpc>
              <a:spcBef>
                <a:spcPts val="300"/>
              </a:spcBef>
              <a:spcAft>
                <a:spcPts val="300"/>
              </a:spcAft>
              <a:buNone/>
            </a:pPr>
            <a:r>
              <a:rPr lang="en-CA" sz="2000" dirty="0">
                <a:ea typeface="Calibri" panose="020F0502020204030204" pitchFamily="34" charset="0"/>
                <a:cs typeface="Times New Roman" panose="02020603050405020304" pitchFamily="18" charset="0"/>
              </a:rPr>
              <a:t>Intended for use by community organizations to promote and share the benefits of participating in the Nobody’s Perfect, or similar, parenting programs.  </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smtClean="0"/>
          </a:p>
          <a:p>
            <a:pPr marL="0" indent="0">
              <a:buNone/>
            </a:pPr>
            <a:endParaRPr lang="en-CA" sz="2000" dirty="0" smtClean="0"/>
          </a:p>
          <a:p>
            <a:pPr marL="0" indent="0">
              <a:buNone/>
            </a:pPr>
            <a:r>
              <a:rPr lang="en-CA" sz="2000" dirty="0" smtClean="0"/>
              <a:t>Available online at: </a:t>
            </a:r>
            <a:r>
              <a:rPr lang="en-CA" sz="2000" dirty="0" smtClean="0">
                <a:hlinkClick r:id="rId2"/>
              </a:rPr>
              <a:t>Nobody's Perfect Brochure for Parents - Canada.ca</a:t>
            </a:r>
            <a:endParaRPr lang="en-CA" sz="2000" dirty="0"/>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11</a:t>
            </a:fld>
            <a:endParaRPr lang="en-CA"/>
          </a:p>
        </p:txBody>
      </p:sp>
      <p:sp>
        <p:nvSpPr>
          <p:cNvPr id="5" name="Text Placeholder 4"/>
          <p:cNvSpPr>
            <a:spLocks noGrp="1"/>
          </p:cNvSpPr>
          <p:nvPr>
            <p:ph type="body" sz="quarter" idx="13"/>
          </p:nvPr>
        </p:nvSpPr>
        <p:spPr/>
        <p:txBody>
          <a:bodyPr/>
          <a:lstStyle/>
          <a:p>
            <a:r>
              <a:rPr lang="en-US" dirty="0"/>
              <a:t>Healthy Child Development Resources</a:t>
            </a:r>
          </a:p>
          <a:p>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236422" y="2215783"/>
            <a:ext cx="2318845" cy="3083457"/>
          </a:xfrm>
          <a:prstGeom prst="rect">
            <a:avLst/>
          </a:prstGeom>
          <a:ln w="6350">
            <a:solidFill>
              <a:schemeClr val="bg1">
                <a:lumMod val="75000"/>
              </a:schemeClr>
            </a:solidFill>
          </a:ln>
        </p:spPr>
      </p:pic>
    </p:spTree>
    <p:extLst>
      <p:ext uri="{BB962C8B-B14F-4D97-AF65-F5344CB8AC3E}">
        <p14:creationId xmlns:p14="http://schemas.microsoft.com/office/powerpoint/2010/main" val="410678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Nobody's Perfect Parenting Tip Sheets</a:t>
            </a:r>
          </a:p>
        </p:txBody>
      </p:sp>
      <p:sp>
        <p:nvSpPr>
          <p:cNvPr id="3" name="Content Placeholder 2"/>
          <p:cNvSpPr>
            <a:spLocks noGrp="1"/>
          </p:cNvSpPr>
          <p:nvPr>
            <p:ph idx="1"/>
          </p:nvPr>
        </p:nvSpPr>
        <p:spPr/>
        <p:txBody>
          <a:bodyPr/>
          <a:lstStyle/>
          <a:p>
            <a:pPr marL="0" indent="0">
              <a:buNone/>
            </a:pPr>
            <a:r>
              <a:rPr lang="en-CA" sz="2000" dirty="0"/>
              <a:t>This series of tips sheets offers current and accessible information to parents and caregivers of children aged 0 - 5 years on a variety of parenting topics,  for example strategies for play and minimizing parental stress. The materials can be used by the general public or as supplementary resources for the Nobody’s Perfect parenting program.</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a:p>
          <a:p>
            <a:pPr marL="0" indent="0">
              <a:buNone/>
            </a:pPr>
            <a:endParaRPr lang="en-CA" dirty="0" smtClean="0"/>
          </a:p>
          <a:p>
            <a:pPr marL="0" indent="0">
              <a:buNone/>
            </a:pPr>
            <a:endParaRPr lang="en-CA" sz="2000" dirty="0" smtClean="0"/>
          </a:p>
          <a:p>
            <a:pPr marL="0" indent="0">
              <a:buNone/>
            </a:pPr>
            <a:r>
              <a:rPr lang="en-CA" sz="2000" dirty="0" smtClean="0"/>
              <a:t>Available online at: </a:t>
            </a:r>
            <a:r>
              <a:rPr lang="en-CA" sz="2000" dirty="0" smtClean="0">
                <a:hlinkClick r:id="rId2"/>
              </a:rPr>
              <a:t>Nobody's Perfect Parenting Tip Sheets - Canada.ca</a:t>
            </a:r>
            <a:endParaRPr lang="en-CA" sz="2000" dirty="0"/>
          </a:p>
          <a:p>
            <a:pPr marL="0" indent="0">
              <a:buNone/>
            </a:pPr>
            <a:endParaRPr lang="en-CA" dirty="0" smtClean="0"/>
          </a:p>
          <a:p>
            <a:pPr marL="0" indent="0">
              <a:buNone/>
            </a:pPr>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12</a:t>
            </a:fld>
            <a:endParaRPr lang="en-CA"/>
          </a:p>
        </p:txBody>
      </p:sp>
      <p:sp>
        <p:nvSpPr>
          <p:cNvPr id="5" name="Text Placeholder 4"/>
          <p:cNvSpPr>
            <a:spLocks noGrp="1"/>
          </p:cNvSpPr>
          <p:nvPr>
            <p:ph type="body" sz="quarter" idx="13"/>
          </p:nvPr>
        </p:nvSpPr>
        <p:spPr/>
        <p:txBody>
          <a:bodyPr/>
          <a:lstStyle/>
          <a:p>
            <a:r>
              <a:rPr lang="en-US" dirty="0"/>
              <a:t>Healthy Child Development Resources</a:t>
            </a:r>
          </a:p>
        </p:txBody>
      </p:sp>
      <p:pic>
        <p:nvPicPr>
          <p:cNvPr id="6" name="Picture 5"/>
          <p:cNvPicPr>
            <a:picLocks noChangeAspect="1"/>
          </p:cNvPicPr>
          <p:nvPr/>
        </p:nvPicPr>
        <p:blipFill>
          <a:blip r:embed="rId3"/>
          <a:stretch>
            <a:fillRect/>
          </a:stretch>
        </p:blipFill>
        <p:spPr>
          <a:xfrm>
            <a:off x="2605178" y="3027575"/>
            <a:ext cx="3761760" cy="2575359"/>
          </a:xfrm>
          <a:prstGeom prst="rect">
            <a:avLst/>
          </a:prstGeom>
        </p:spPr>
      </p:pic>
    </p:spTree>
    <p:extLst>
      <p:ext uri="{BB962C8B-B14F-4D97-AF65-F5344CB8AC3E}">
        <p14:creationId xmlns:p14="http://schemas.microsoft.com/office/powerpoint/2010/main" val="136038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369332"/>
            <a:ext cx="8581679" cy="588328"/>
          </a:xfrm>
        </p:spPr>
        <p:txBody>
          <a:bodyPr/>
          <a:lstStyle/>
          <a:p>
            <a:r>
              <a:rPr lang="en-CA" dirty="0"/>
              <a:t>Health Inequalities Data Tool</a:t>
            </a:r>
          </a:p>
        </p:txBody>
      </p:sp>
      <p:sp>
        <p:nvSpPr>
          <p:cNvPr id="3" name="Content Placeholder 2"/>
          <p:cNvSpPr>
            <a:spLocks noGrp="1"/>
          </p:cNvSpPr>
          <p:nvPr>
            <p:ph idx="1"/>
          </p:nvPr>
        </p:nvSpPr>
        <p:spPr>
          <a:xfrm>
            <a:off x="284163" y="1082311"/>
            <a:ext cx="8581679" cy="4895921"/>
          </a:xfrm>
        </p:spPr>
        <p:txBody>
          <a:bodyPr/>
          <a:lstStyle/>
          <a:p>
            <a:pPr lvl="0"/>
            <a:r>
              <a:rPr lang="en-CA" dirty="0">
                <a:solidFill>
                  <a:prstClr val="black">
                    <a:lumMod val="75000"/>
                    <a:lumOff val="25000"/>
                  </a:prstClr>
                </a:solidFill>
              </a:rPr>
              <a:t>Publicly available at : </a:t>
            </a:r>
            <a:r>
              <a:rPr lang="en-CA" dirty="0">
                <a:solidFill>
                  <a:prstClr val="black">
                    <a:lumMod val="75000"/>
                    <a:lumOff val="25000"/>
                  </a:prstClr>
                </a:solidFill>
                <a:hlinkClick r:id="rId2"/>
              </a:rPr>
              <a:t>https://</a:t>
            </a:r>
            <a:r>
              <a:rPr lang="en-CA" dirty="0" smtClean="0">
                <a:solidFill>
                  <a:prstClr val="black">
                    <a:lumMod val="75000"/>
                    <a:lumOff val="25000"/>
                  </a:prstClr>
                </a:solidFill>
                <a:hlinkClick r:id="rId2"/>
              </a:rPr>
              <a:t>health-infobase.canada.ca/health-inequalities/data-tool/index</a:t>
            </a:r>
            <a:endParaRPr lang="en-CA" dirty="0" smtClean="0"/>
          </a:p>
          <a:p>
            <a:r>
              <a:rPr lang="en-CA" dirty="0" smtClean="0"/>
              <a:t>Allows you to </a:t>
            </a:r>
            <a:r>
              <a:rPr lang="en-CA" dirty="0"/>
              <a:t>retrieve, view and explore data by subject and population of </a:t>
            </a:r>
            <a:r>
              <a:rPr lang="en-CA" dirty="0" smtClean="0"/>
              <a:t>interest, with easy to use drop-down menus.</a:t>
            </a:r>
          </a:p>
          <a:p>
            <a:r>
              <a:rPr lang="en-CA" dirty="0"/>
              <a:t>Open </a:t>
            </a:r>
            <a:r>
              <a:rPr lang="en-CA" dirty="0" smtClean="0"/>
              <a:t>content - Possible </a:t>
            </a:r>
            <a:r>
              <a:rPr lang="en-CA" dirty="0"/>
              <a:t>to download data and graphs for dissemination</a:t>
            </a:r>
            <a:r>
              <a:rPr lang="en-CA" dirty="0" smtClean="0"/>
              <a:t>.</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marL="0" indent="0">
              <a:buNone/>
            </a:pP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marL="0" indent="0">
              <a:buNone/>
            </a:pPr>
            <a:endParaRPr lang="en-CA" dirty="0"/>
          </a:p>
          <a:p>
            <a:endParaRPr lang="en-CA" dirty="0" smtClean="0"/>
          </a:p>
          <a:p>
            <a:endParaRPr lang="en-CA" dirty="0" smtClean="0"/>
          </a:p>
        </p:txBody>
      </p:sp>
      <p:sp>
        <p:nvSpPr>
          <p:cNvPr id="4" name="Slide Number Placeholder 3"/>
          <p:cNvSpPr>
            <a:spLocks noGrp="1"/>
          </p:cNvSpPr>
          <p:nvPr>
            <p:ph type="sldNum" sz="quarter" idx="12"/>
          </p:nvPr>
        </p:nvSpPr>
        <p:spPr/>
        <p:txBody>
          <a:bodyPr/>
          <a:lstStyle/>
          <a:p>
            <a:fld id="{5E40D50F-0626-7A4B-A742-09CCAA5CF4F6}" type="slidenum">
              <a:rPr lang="en-CA" smtClean="0"/>
              <a:t>13</a:t>
            </a:fld>
            <a:endParaRPr lang="en-CA"/>
          </a:p>
        </p:txBody>
      </p:sp>
      <p:sp>
        <p:nvSpPr>
          <p:cNvPr id="5" name="Text Placeholder 4"/>
          <p:cNvSpPr>
            <a:spLocks noGrp="1"/>
          </p:cNvSpPr>
          <p:nvPr>
            <p:ph type="body" sz="quarter" idx="13"/>
          </p:nvPr>
        </p:nvSpPr>
        <p:spPr/>
        <p:txBody>
          <a:bodyPr/>
          <a:lstStyle/>
          <a:p>
            <a:r>
              <a:rPr lang="en-US" dirty="0"/>
              <a:t>Healthy Child Development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509" y="3146357"/>
            <a:ext cx="5836301" cy="2831875"/>
          </a:xfrm>
          <a:prstGeom prst="rect">
            <a:avLst/>
          </a:prstGeom>
        </p:spPr>
      </p:pic>
    </p:spTree>
    <p:extLst>
      <p:ext uri="{BB962C8B-B14F-4D97-AF65-F5344CB8AC3E}">
        <p14:creationId xmlns:p14="http://schemas.microsoft.com/office/powerpoint/2010/main" val="319156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00" y="378662"/>
            <a:ext cx="8581679" cy="588328"/>
          </a:xfrm>
        </p:spPr>
        <p:txBody>
          <a:bodyPr/>
          <a:lstStyle/>
          <a:p>
            <a:r>
              <a:rPr lang="en-US" dirty="0" smtClean="0"/>
              <a:t>Role of the Public Health Agency of Canada</a:t>
            </a:r>
            <a:endParaRPr lang="en-US" dirty="0"/>
          </a:p>
        </p:txBody>
      </p:sp>
      <p:sp>
        <p:nvSpPr>
          <p:cNvPr id="3" name="Content Placeholder 2"/>
          <p:cNvSpPr>
            <a:spLocks noGrp="1"/>
          </p:cNvSpPr>
          <p:nvPr>
            <p:ph idx="1"/>
          </p:nvPr>
        </p:nvSpPr>
        <p:spPr>
          <a:xfrm>
            <a:off x="317300" y="1038529"/>
            <a:ext cx="8581679" cy="4895921"/>
          </a:xfrm>
        </p:spPr>
        <p:txBody>
          <a:bodyPr/>
          <a:lstStyle/>
          <a:p>
            <a:r>
              <a:rPr lang="en-CA" dirty="0" smtClean="0"/>
              <a:t>Promote </a:t>
            </a:r>
            <a:r>
              <a:rPr lang="en-CA" dirty="0"/>
              <a:t>health;</a:t>
            </a:r>
          </a:p>
          <a:p>
            <a:r>
              <a:rPr lang="en-CA" dirty="0" smtClean="0"/>
              <a:t>Prevent </a:t>
            </a:r>
            <a:r>
              <a:rPr lang="en-CA" dirty="0"/>
              <a:t>and control chronic diseases and injuries;</a:t>
            </a:r>
          </a:p>
          <a:p>
            <a:r>
              <a:rPr lang="en-CA" dirty="0" smtClean="0"/>
              <a:t>Prevent </a:t>
            </a:r>
            <a:r>
              <a:rPr lang="en-CA" dirty="0"/>
              <a:t>and control infectious diseases;</a:t>
            </a:r>
          </a:p>
          <a:p>
            <a:r>
              <a:rPr lang="en-CA" dirty="0" smtClean="0"/>
              <a:t>Prepare </a:t>
            </a:r>
            <a:r>
              <a:rPr lang="en-CA" dirty="0"/>
              <a:t>for and respond to public health emergencies;</a:t>
            </a:r>
          </a:p>
          <a:p>
            <a:r>
              <a:rPr lang="en-CA" dirty="0" smtClean="0"/>
              <a:t>Serve </a:t>
            </a:r>
            <a:r>
              <a:rPr lang="en-CA" dirty="0"/>
              <a:t>as a central point for sharing Canada's experiences internationally</a:t>
            </a:r>
            <a:r>
              <a:rPr lang="en-CA" dirty="0" smtClean="0"/>
              <a:t>; </a:t>
            </a:r>
          </a:p>
          <a:p>
            <a:r>
              <a:rPr lang="en-CA" dirty="0" smtClean="0"/>
              <a:t>Apply </a:t>
            </a:r>
            <a:r>
              <a:rPr lang="en-CA" dirty="0"/>
              <a:t>international research and development to Canada's public health programs; and</a:t>
            </a:r>
          </a:p>
          <a:p>
            <a:r>
              <a:rPr lang="en-CA" dirty="0" smtClean="0"/>
              <a:t>Strengthen </a:t>
            </a:r>
            <a:r>
              <a:rPr lang="en-CA" dirty="0"/>
              <a:t>intergovernmental collaboration on public health and facilitate national approaches to public health policy and planning</a:t>
            </a:r>
            <a:r>
              <a:rPr lang="en-CA" dirty="0" smtClean="0"/>
              <a:t>.</a:t>
            </a:r>
          </a:p>
          <a:p>
            <a:endParaRPr lang="en-CA" dirty="0" smtClean="0"/>
          </a:p>
          <a:p>
            <a:pPr marL="0" indent="0">
              <a:buNone/>
            </a:pPr>
            <a:r>
              <a:rPr lang="en-CA" dirty="0"/>
              <a:t>T</a:t>
            </a:r>
            <a:r>
              <a:rPr lang="en-CA" dirty="0" smtClean="0"/>
              <a:t>he </a:t>
            </a:r>
            <a:r>
              <a:rPr lang="en-CA" dirty="0"/>
              <a:t>Agency uses Grants and Contributions to fund community, voluntary and not-for-profit agencies to support government policies and priorities. </a:t>
            </a:r>
            <a:endParaRPr lang="en-CA" dirty="0" smtClean="0"/>
          </a:p>
          <a:p>
            <a:pPr marL="0" indent="0">
              <a:buNone/>
            </a:pPr>
            <a:r>
              <a:rPr lang="en-CA" dirty="0"/>
              <a:t/>
            </a:r>
            <a:br>
              <a:rPr lang="en-CA" dirty="0"/>
            </a:br>
            <a:r>
              <a:rPr lang="en-CA" dirty="0" smtClean="0"/>
              <a:t>PHAC </a:t>
            </a:r>
            <a:r>
              <a:rPr lang="en-CA" dirty="0"/>
              <a:t>currently has 25 Grants and Contributions programs which fund approximately 1,200 projects across the country and account for almost 33 per cent of PHAC’s annual budget.</a:t>
            </a:r>
          </a:p>
        </p:txBody>
      </p:sp>
      <p:sp>
        <p:nvSpPr>
          <p:cNvPr id="4" name="Slide Number Placeholder 3"/>
          <p:cNvSpPr>
            <a:spLocks noGrp="1"/>
          </p:cNvSpPr>
          <p:nvPr>
            <p:ph type="sldNum" sz="quarter" idx="12"/>
          </p:nvPr>
        </p:nvSpPr>
        <p:spPr/>
        <p:txBody>
          <a:bodyPr/>
          <a:lstStyle/>
          <a:p>
            <a:fld id="{5E40D50F-0626-7A4B-A742-09CCAA5CF4F6}" type="slidenum">
              <a:rPr lang="en-US"/>
              <a:t>2</a:t>
            </a:fld>
            <a:endParaRPr lang="en-US"/>
          </a:p>
        </p:txBody>
      </p:sp>
      <p:sp>
        <p:nvSpPr>
          <p:cNvPr id="5" name="Text Placeholder 4"/>
          <p:cNvSpPr>
            <a:spLocks noGrp="1"/>
          </p:cNvSpPr>
          <p:nvPr>
            <p:ph type="body" sz="quarter" idx="13"/>
          </p:nvPr>
        </p:nvSpPr>
        <p:spPr/>
        <p:txBody>
          <a:bodyPr/>
          <a:lstStyle/>
          <a:p>
            <a:r>
              <a:rPr lang="en-US" dirty="0" smtClean="0"/>
              <a:t>Healthy Child Development Resources</a:t>
            </a:r>
            <a:endParaRPr lang="en-US" dirty="0"/>
          </a:p>
        </p:txBody>
      </p:sp>
    </p:spTree>
    <p:extLst>
      <p:ext uri="{BB962C8B-B14F-4D97-AF65-F5344CB8AC3E}">
        <p14:creationId xmlns:p14="http://schemas.microsoft.com/office/powerpoint/2010/main" val="373202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429087"/>
            <a:ext cx="8581679" cy="588328"/>
          </a:xfrm>
        </p:spPr>
        <p:txBody>
          <a:bodyPr/>
          <a:lstStyle/>
          <a:p>
            <a:r>
              <a:rPr lang="en-CA" dirty="0" smtClean="0"/>
              <a:t>Health Promotion </a:t>
            </a:r>
            <a:r>
              <a:rPr lang="en-CA" dirty="0"/>
              <a:t>Resources Developed at </a:t>
            </a:r>
            <a:r>
              <a:rPr lang="en-CA" dirty="0" smtClean="0"/>
              <a:t>PHAC</a:t>
            </a:r>
            <a:endParaRPr lang="en-CA" dirty="0"/>
          </a:p>
        </p:txBody>
      </p:sp>
      <p:sp>
        <p:nvSpPr>
          <p:cNvPr id="3" name="Content Placeholder 2"/>
          <p:cNvSpPr>
            <a:spLocks noGrp="1"/>
          </p:cNvSpPr>
          <p:nvPr>
            <p:ph idx="1"/>
          </p:nvPr>
        </p:nvSpPr>
        <p:spPr>
          <a:xfrm>
            <a:off x="284163" y="1077171"/>
            <a:ext cx="8709184" cy="4895921"/>
          </a:xfrm>
        </p:spPr>
        <p:txBody>
          <a:bodyPr/>
          <a:lstStyle/>
          <a:p>
            <a:pPr marR="0">
              <a:spcAft>
                <a:spcPts val="0"/>
              </a:spcAft>
            </a:pPr>
            <a:r>
              <a:rPr lang="en-CA" sz="2000" dirty="0"/>
              <a:t>One of PHAC’s key activities within the Centre of Health Promotion, is to develop and disseminate resources on a range of priority public health topics. </a:t>
            </a:r>
            <a:br>
              <a:rPr lang="en-CA" sz="2000" dirty="0"/>
            </a:br>
            <a:r>
              <a:rPr lang="en-CA" sz="2000" dirty="0"/>
              <a:t> </a:t>
            </a:r>
          </a:p>
          <a:p>
            <a:pPr marR="0">
              <a:spcAft>
                <a:spcPts val="0"/>
              </a:spcAft>
            </a:pPr>
            <a:r>
              <a:rPr lang="en-CA" sz="2000" dirty="0"/>
              <a:t>The Division of Children and Youth, Maternal and Child Health team develops and disseminates a variety of resources related to pregnancy, postpartum, infant care, early child development and parenting. </a:t>
            </a:r>
            <a:br>
              <a:rPr lang="en-CA" sz="2000" dirty="0"/>
            </a:br>
            <a:r>
              <a:rPr lang="en-CA" sz="2000" dirty="0"/>
              <a:t> </a:t>
            </a:r>
          </a:p>
          <a:p>
            <a:pPr marR="0">
              <a:spcAft>
                <a:spcPts val="0"/>
              </a:spcAft>
            </a:pPr>
            <a:r>
              <a:rPr lang="en-CA" sz="2000" dirty="0"/>
              <a:t>Material has been written with, and for, healthcare professionals, as well as for parents; those that work in the area of healthcare, public health and social services; and the general public.</a:t>
            </a:r>
            <a:r>
              <a:rPr lang="en-CA" sz="2000" dirty="0" smtClean="0">
                <a:solidFill>
                  <a:srgbClr val="FF0000"/>
                </a:solidFill>
              </a:rPr>
              <a:t/>
            </a:r>
            <a:br>
              <a:rPr lang="en-CA" sz="2000" dirty="0" smtClean="0">
                <a:solidFill>
                  <a:srgbClr val="FF0000"/>
                </a:solidFill>
              </a:rPr>
            </a:br>
            <a:endParaRPr lang="en-CA" sz="2000" dirty="0"/>
          </a:p>
          <a:p>
            <a:r>
              <a:rPr lang="en-CA" sz="2000" dirty="0"/>
              <a:t>The following link will take you to a list of health-related reports and </a:t>
            </a:r>
            <a:r>
              <a:rPr lang="en-CA" sz="2000" dirty="0" smtClean="0"/>
              <a:t>publications, by </a:t>
            </a:r>
            <a:r>
              <a:rPr lang="en-CA" sz="2000" dirty="0"/>
              <a:t>subject </a:t>
            </a:r>
            <a:r>
              <a:rPr lang="en-CA" sz="2000" dirty="0" smtClean="0"/>
              <a:t>matter: </a:t>
            </a:r>
            <a:endParaRPr lang="en-CA" sz="2000" dirty="0"/>
          </a:p>
          <a:p>
            <a:pPr>
              <a:spcBef>
                <a:spcPts val="0"/>
              </a:spcBef>
            </a:pPr>
            <a:endParaRPr lang="en-CA" dirty="0" smtClean="0">
              <a:solidFill>
                <a:srgbClr val="202124"/>
              </a:solidFill>
              <a:latin typeface="Roboto"/>
            </a:endParaRPr>
          </a:p>
          <a:p>
            <a:pPr marL="0" indent="0">
              <a:spcBef>
                <a:spcPts val="0"/>
              </a:spcBef>
              <a:buNone/>
            </a:pPr>
            <a:r>
              <a:rPr lang="en-CA" dirty="0" smtClean="0">
                <a:solidFill>
                  <a:srgbClr val="202124"/>
                </a:solidFill>
                <a:latin typeface="Roboto"/>
                <a:hlinkClick r:id="rId2"/>
              </a:rPr>
              <a:t>https://www.canada.ca/en/public-health/services/health-promotion/childhood-adolescence/publications.html</a:t>
            </a:r>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pPr marL="0" indent="0">
              <a:buNone/>
            </a:pPr>
            <a:endParaRPr lang="en-CA" dirty="0"/>
          </a:p>
          <a:p>
            <a:endParaRPr lang="en-CA" dirty="0"/>
          </a:p>
          <a:p>
            <a:endParaRPr lang="en-CA" dirty="0"/>
          </a:p>
          <a:p>
            <a:endParaRPr lang="en-CA" dirty="0"/>
          </a:p>
          <a:p>
            <a:endParaRPr lang="en-CA" dirty="0"/>
          </a:p>
          <a:p>
            <a:pPr marL="0" indent="0">
              <a:buNone/>
            </a:pP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3</a:t>
            </a:fld>
            <a:endParaRPr lang="en-CA"/>
          </a:p>
        </p:txBody>
      </p:sp>
      <p:sp>
        <p:nvSpPr>
          <p:cNvPr id="5" name="Text Placeholder 4"/>
          <p:cNvSpPr>
            <a:spLocks noGrp="1"/>
          </p:cNvSpPr>
          <p:nvPr>
            <p:ph type="body" sz="quarter" idx="13"/>
          </p:nvPr>
        </p:nvSpPr>
        <p:spPr/>
        <p:txBody>
          <a:bodyPr>
            <a:normAutofit/>
          </a:bodyPr>
          <a:lstStyle/>
          <a:p>
            <a:r>
              <a:rPr lang="en-CA" dirty="0" smtClean="0"/>
              <a:t> </a:t>
            </a:r>
            <a:r>
              <a:rPr lang="en-US" dirty="0"/>
              <a:t>Healthy Child Development Resources</a:t>
            </a:r>
          </a:p>
          <a:p>
            <a:endParaRPr lang="en-CA" dirty="0"/>
          </a:p>
        </p:txBody>
      </p:sp>
    </p:spTree>
    <p:extLst>
      <p:ext uri="{BB962C8B-B14F-4D97-AF65-F5344CB8AC3E}">
        <p14:creationId xmlns:p14="http://schemas.microsoft.com/office/powerpoint/2010/main" val="127537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110506"/>
            <a:ext cx="8581679" cy="884329"/>
          </a:xfrm>
        </p:spPr>
        <p:txBody>
          <a:bodyPr/>
          <a:lstStyle/>
          <a:p>
            <a:r>
              <a:rPr lang="en-CA" dirty="0" smtClean="0"/>
              <a:t>PHAC Resources Relevant to the HEY Program</a:t>
            </a:r>
            <a:endParaRPr lang="en-CA" dirty="0"/>
          </a:p>
        </p:txBody>
      </p:sp>
      <p:sp>
        <p:nvSpPr>
          <p:cNvPr id="3" name="Content Placeholder 2"/>
          <p:cNvSpPr>
            <a:spLocks noGrp="1"/>
          </p:cNvSpPr>
          <p:nvPr>
            <p:ph idx="1"/>
          </p:nvPr>
        </p:nvSpPr>
        <p:spPr>
          <a:xfrm>
            <a:off x="284869" y="1320025"/>
            <a:ext cx="8581679" cy="4529976"/>
          </a:xfrm>
        </p:spPr>
        <p:txBody>
          <a:bodyPr/>
          <a:lstStyle/>
          <a:p>
            <a:r>
              <a:rPr lang="en-CA" sz="2000" dirty="0"/>
              <a:t>The following slides will present the PHAC maternal health, child health and parenting public health resources that may be of interest to the Healthy Early Years Program and are aimed at a general public audience and/or community organization setting.</a:t>
            </a:r>
          </a:p>
          <a:p>
            <a:endParaRPr lang="en-CA" sz="2000" dirty="0"/>
          </a:p>
          <a:p>
            <a:r>
              <a:rPr lang="en-CA" sz="2000" dirty="0"/>
              <a:t>While additional PHAC resources are also available on our website, this presentation will provide you with an overview of the publications that could be beneficial to your projects.</a:t>
            </a:r>
          </a:p>
          <a:p>
            <a:endParaRPr lang="en-CA" sz="2000" dirty="0"/>
          </a:p>
          <a:p>
            <a:r>
              <a:rPr lang="en-CA" sz="2000" dirty="0"/>
              <a:t>We strongly encourage you to take advantage of these resources and  distribute them amongst your networks and HEY-funded projects, as you wish. </a:t>
            </a:r>
          </a:p>
        </p:txBody>
      </p:sp>
      <p:sp>
        <p:nvSpPr>
          <p:cNvPr id="4" name="Slide Number Placeholder 3"/>
          <p:cNvSpPr>
            <a:spLocks noGrp="1"/>
          </p:cNvSpPr>
          <p:nvPr>
            <p:ph type="sldNum" sz="quarter" idx="12"/>
          </p:nvPr>
        </p:nvSpPr>
        <p:spPr/>
        <p:txBody>
          <a:bodyPr/>
          <a:lstStyle/>
          <a:p>
            <a:fld id="{5E40D50F-0626-7A4B-A742-09CCAA5CF4F6}" type="slidenum">
              <a:rPr lang="en-CA" smtClean="0"/>
              <a:t>4</a:t>
            </a:fld>
            <a:endParaRPr lang="en-CA"/>
          </a:p>
        </p:txBody>
      </p:sp>
      <p:sp>
        <p:nvSpPr>
          <p:cNvPr id="5" name="Text Placeholder 4"/>
          <p:cNvSpPr>
            <a:spLocks noGrp="1"/>
          </p:cNvSpPr>
          <p:nvPr>
            <p:ph type="body" sz="quarter" idx="13"/>
          </p:nvPr>
        </p:nvSpPr>
        <p:spPr/>
        <p:txBody>
          <a:bodyPr/>
          <a:lstStyle/>
          <a:p>
            <a:r>
              <a:rPr lang="en-US" dirty="0" smtClean="0"/>
              <a:t>Healthy </a:t>
            </a:r>
            <a:r>
              <a:rPr lang="en-US" dirty="0"/>
              <a:t>Child Development Resources</a:t>
            </a:r>
          </a:p>
          <a:p>
            <a:endParaRPr lang="en-CA" dirty="0"/>
          </a:p>
        </p:txBody>
      </p:sp>
    </p:spTree>
    <p:extLst>
      <p:ext uri="{BB962C8B-B14F-4D97-AF65-F5344CB8AC3E}">
        <p14:creationId xmlns:p14="http://schemas.microsoft.com/office/powerpoint/2010/main" val="88621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Sensible Guide to a Healthy Pregnancy</a:t>
            </a:r>
          </a:p>
        </p:txBody>
      </p:sp>
      <p:sp>
        <p:nvSpPr>
          <p:cNvPr id="3" name="Content Placeholder 2"/>
          <p:cNvSpPr>
            <a:spLocks noGrp="1"/>
          </p:cNvSpPr>
          <p:nvPr>
            <p:ph idx="1"/>
          </p:nvPr>
        </p:nvSpPr>
        <p:spPr>
          <a:xfrm>
            <a:off x="284869" y="1038529"/>
            <a:ext cx="8581679" cy="5310152"/>
          </a:xfrm>
        </p:spPr>
        <p:txBody>
          <a:bodyPr/>
          <a:lstStyle/>
          <a:p>
            <a:pPr marL="0" indent="0">
              <a:buNone/>
            </a:pPr>
            <a:r>
              <a:rPr lang="en-CA" sz="2000" dirty="0"/>
              <a:t>Captures key information about lifestyle choices that can help promote a healthy pregnancy. This resource is currently being updated, with a new version -  “Your Guide to a Healthy Pregnancy” - expected to be released in March 2021.  This new version will have updated information and a new “look-and-feel”. There are no </a:t>
            </a:r>
            <a:r>
              <a:rPr lang="en-CA" sz="2000" dirty="0" smtClean="0"/>
              <a:t>printed </a:t>
            </a:r>
            <a:r>
              <a:rPr lang="en-CA" sz="2000" dirty="0"/>
              <a:t>copies available of the old or new version at this time, but they will be available in April. </a:t>
            </a:r>
          </a:p>
          <a:p>
            <a:endParaRPr lang="en-CA" sz="2200" dirty="0"/>
          </a:p>
          <a:p>
            <a:endParaRPr lang="en-CA" sz="2200" dirty="0" smtClean="0"/>
          </a:p>
          <a:p>
            <a:endParaRPr lang="en-CA" sz="2200" dirty="0"/>
          </a:p>
          <a:p>
            <a:endParaRPr lang="en-CA" sz="2200" dirty="0" smtClean="0"/>
          </a:p>
          <a:p>
            <a:pPr marL="0" indent="0">
              <a:buNone/>
            </a:pPr>
            <a:endParaRPr lang="en-CA" sz="2200" dirty="0"/>
          </a:p>
          <a:p>
            <a:pPr marL="0" indent="0">
              <a:buNone/>
            </a:pPr>
            <a:endParaRPr lang="en-CA" sz="2000" dirty="0" smtClean="0"/>
          </a:p>
          <a:p>
            <a:pPr marL="0" indent="0">
              <a:buNone/>
            </a:pPr>
            <a:endParaRPr lang="en-CA" sz="2000" dirty="0" smtClean="0"/>
          </a:p>
          <a:p>
            <a:pPr marL="0" indent="0">
              <a:buNone/>
            </a:pPr>
            <a:r>
              <a:rPr lang="en-CA" sz="2000" dirty="0" smtClean="0"/>
              <a:t>Available </a:t>
            </a:r>
            <a:r>
              <a:rPr lang="en-CA" sz="2000" dirty="0"/>
              <a:t>online at</a:t>
            </a:r>
            <a:r>
              <a:rPr lang="en-CA" dirty="0" smtClean="0"/>
              <a:t>: </a:t>
            </a:r>
            <a:r>
              <a:rPr lang="en-CA" dirty="0" smtClean="0">
                <a:hlinkClick r:id="rId2" action="ppaction://hlinksldjump"/>
              </a:rPr>
              <a:t>Sensible Guide to a Healthy Pregnancy - Canada.ca</a:t>
            </a:r>
            <a:r>
              <a:rPr lang="en-CA" dirty="0" smtClean="0"/>
              <a:t> </a:t>
            </a:r>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5</a:t>
            </a:fld>
            <a:endParaRPr lang="en-CA"/>
          </a:p>
        </p:txBody>
      </p:sp>
      <p:sp>
        <p:nvSpPr>
          <p:cNvPr id="5" name="Text Placeholder 4"/>
          <p:cNvSpPr>
            <a:spLocks noGrp="1"/>
          </p:cNvSpPr>
          <p:nvPr>
            <p:ph type="body" sz="quarter" idx="13"/>
          </p:nvPr>
        </p:nvSpPr>
        <p:spPr/>
        <p:txBody>
          <a:bodyPr/>
          <a:lstStyle/>
          <a:p>
            <a:r>
              <a:rPr lang="en-CA" dirty="0" smtClean="0"/>
              <a:t>Healthy </a:t>
            </a:r>
            <a:r>
              <a:rPr lang="en-CA" dirty="0"/>
              <a:t>Child Development Resources</a:t>
            </a:r>
          </a:p>
          <a:p>
            <a:endParaRPr lang="en-CA" dirty="0"/>
          </a:p>
        </p:txBody>
      </p:sp>
      <p:pic>
        <p:nvPicPr>
          <p:cNvPr id="6" name="Picture 5"/>
          <p:cNvPicPr>
            <a:picLocks noChangeAspect="1"/>
          </p:cNvPicPr>
          <p:nvPr/>
        </p:nvPicPr>
        <p:blipFill>
          <a:blip r:embed="rId3"/>
          <a:stretch>
            <a:fillRect/>
          </a:stretch>
        </p:blipFill>
        <p:spPr>
          <a:xfrm>
            <a:off x="2495729" y="3186414"/>
            <a:ext cx="4158892" cy="2346877"/>
          </a:xfrm>
          <a:prstGeom prst="rect">
            <a:avLst/>
          </a:prstGeom>
        </p:spPr>
      </p:pic>
    </p:spTree>
    <p:extLst>
      <p:ext uri="{BB962C8B-B14F-4D97-AF65-F5344CB8AC3E}">
        <p14:creationId xmlns:p14="http://schemas.microsoft.com/office/powerpoint/2010/main" val="269667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ea typeface="Calibri" panose="020F0502020204030204" pitchFamily="34" charset="0"/>
                <a:cs typeface="Times New Roman" panose="02020603050405020304" pitchFamily="18" charset="0"/>
              </a:rPr>
              <a:t>Safe Sleep for Your Baby - </a:t>
            </a:r>
            <a:r>
              <a:rPr lang="en-CA" dirty="0" smtClean="0">
                <a:latin typeface="+mn-lt"/>
                <a:ea typeface="Calibri" panose="020F0502020204030204" pitchFamily="34" charset="0"/>
                <a:cs typeface="Times New Roman" panose="02020603050405020304" pitchFamily="18" charset="0"/>
              </a:rPr>
              <a:t>Brochure</a:t>
            </a:r>
            <a:endParaRPr lang="en-CA" dirty="0">
              <a:latin typeface="+mn-lt"/>
            </a:endParaRPr>
          </a:p>
        </p:txBody>
      </p:sp>
      <p:sp>
        <p:nvSpPr>
          <p:cNvPr id="3" name="Content Placeholder 2"/>
          <p:cNvSpPr>
            <a:spLocks noGrp="1"/>
          </p:cNvSpPr>
          <p:nvPr>
            <p:ph idx="1"/>
          </p:nvPr>
        </p:nvSpPr>
        <p:spPr/>
        <p:txBody>
          <a:bodyPr/>
          <a:lstStyle/>
          <a:p>
            <a:pPr marL="0" indent="0">
              <a:lnSpc>
                <a:spcPct val="107000"/>
              </a:lnSpc>
              <a:spcBef>
                <a:spcPts val="300"/>
              </a:spcBef>
              <a:spcAft>
                <a:spcPts val="300"/>
              </a:spcAft>
              <a:buNone/>
            </a:pPr>
            <a:r>
              <a:rPr lang="en-CA" sz="2000" dirty="0" smtClean="0">
                <a:ea typeface="Calibri" panose="020F0502020204030204" pitchFamily="34" charset="0"/>
                <a:cs typeface="Times New Roman" panose="02020603050405020304" pitchFamily="18" charset="0"/>
              </a:rPr>
              <a:t>Provides </a:t>
            </a:r>
            <a:r>
              <a:rPr lang="en-CA" sz="2000" dirty="0">
                <a:ea typeface="Calibri" panose="020F0502020204030204" pitchFamily="34" charset="0"/>
                <a:cs typeface="Times New Roman" panose="02020603050405020304" pitchFamily="18" charset="0"/>
              </a:rPr>
              <a:t>parents and caregivers with accessible information that can help babies sleep safely and lower the risk of Sudden Infant Death Syndrome (SIDS). </a:t>
            </a:r>
          </a:p>
          <a:p>
            <a:endParaRPr lang="en-CA" sz="2200" dirty="0" smtClean="0">
              <a:ea typeface="Calibri" panose="020F0502020204030204" pitchFamily="34" charset="0"/>
              <a:cs typeface="Times New Roman" panose="02020603050405020304" pitchFamily="18" charset="0"/>
            </a:endParaRPr>
          </a:p>
          <a:p>
            <a:endParaRPr lang="en-CA" sz="2200" dirty="0">
              <a:ea typeface="Calibri" panose="020F0502020204030204" pitchFamily="34" charset="0"/>
              <a:cs typeface="Times New Roman" panose="02020603050405020304" pitchFamily="18" charset="0"/>
            </a:endParaRPr>
          </a:p>
          <a:p>
            <a:endParaRPr lang="en-CA" sz="2200" dirty="0" smtClean="0">
              <a:ea typeface="Calibri" panose="020F0502020204030204" pitchFamily="34" charset="0"/>
              <a:cs typeface="Times New Roman" panose="02020603050405020304" pitchFamily="18" charset="0"/>
            </a:endParaRPr>
          </a:p>
          <a:p>
            <a:endParaRPr lang="en-CA" sz="2200" dirty="0" smtClean="0">
              <a:ea typeface="Calibri" panose="020F0502020204030204" pitchFamily="34" charset="0"/>
              <a:cs typeface="Times New Roman" panose="02020603050405020304" pitchFamily="18" charset="0"/>
            </a:endParaRPr>
          </a:p>
          <a:p>
            <a:endParaRPr lang="en-CA" sz="2200" dirty="0">
              <a:ea typeface="Calibri" panose="020F0502020204030204" pitchFamily="34" charset="0"/>
              <a:cs typeface="Times New Roman" panose="02020603050405020304" pitchFamily="18" charset="0"/>
            </a:endParaRPr>
          </a:p>
          <a:p>
            <a:pPr marL="0" indent="0">
              <a:buNone/>
            </a:pPr>
            <a:endParaRPr lang="en-CA" sz="2200" dirty="0" smtClean="0">
              <a:ea typeface="Calibri" panose="020F0502020204030204" pitchFamily="34" charset="0"/>
              <a:cs typeface="Times New Roman" panose="02020603050405020304" pitchFamily="18" charset="0"/>
            </a:endParaRPr>
          </a:p>
          <a:p>
            <a:pPr marL="0" indent="0">
              <a:buNone/>
            </a:pPr>
            <a:endParaRPr lang="en-CA" sz="2000" dirty="0" smtClean="0">
              <a:ea typeface="Calibri" panose="020F0502020204030204" pitchFamily="34" charset="0"/>
              <a:cs typeface="Times New Roman" panose="02020603050405020304" pitchFamily="18" charset="0"/>
            </a:endParaRPr>
          </a:p>
          <a:p>
            <a:pPr marL="0" indent="0">
              <a:buNone/>
            </a:pPr>
            <a:endParaRPr lang="en-CA" sz="2000" dirty="0" smtClean="0">
              <a:ea typeface="Calibri" panose="020F0502020204030204" pitchFamily="34" charset="0"/>
              <a:cs typeface="Times New Roman" panose="02020603050405020304" pitchFamily="18" charset="0"/>
            </a:endParaRPr>
          </a:p>
          <a:p>
            <a:pPr marL="0" indent="0">
              <a:buNone/>
            </a:pPr>
            <a:r>
              <a:rPr lang="en-CA" sz="2000" dirty="0" smtClean="0">
                <a:ea typeface="Calibri" panose="020F0502020204030204" pitchFamily="34" charset="0"/>
                <a:cs typeface="Times New Roman" panose="02020603050405020304" pitchFamily="18" charset="0"/>
              </a:rPr>
              <a:t>Available </a:t>
            </a:r>
            <a:r>
              <a:rPr lang="en-CA" sz="2000" dirty="0">
                <a:ea typeface="Calibri" panose="020F0502020204030204" pitchFamily="34" charset="0"/>
                <a:cs typeface="Times New Roman" panose="02020603050405020304" pitchFamily="18" charset="0"/>
              </a:rPr>
              <a:t>online at: </a:t>
            </a:r>
            <a:r>
              <a:rPr lang="en-CA" sz="2000" dirty="0" smtClean="0">
                <a:ea typeface="Calibri" panose="020F0502020204030204" pitchFamily="34" charset="0"/>
                <a:cs typeface="Times New Roman" panose="02020603050405020304" pitchFamily="18" charset="0"/>
                <a:hlinkClick r:id="rId2"/>
              </a:rPr>
              <a:t>Safe Sleep for Your Baby brochure - Canada.ca</a:t>
            </a:r>
            <a:endParaRPr lang="en-CA" sz="2000" dirty="0" smtClean="0">
              <a:ea typeface="Calibri" panose="020F0502020204030204" pitchFamily="34" charset="0"/>
              <a:cs typeface="Times New Roman" panose="02020603050405020304" pitchFamily="18" charset="0"/>
            </a:endParaRPr>
          </a:p>
          <a:p>
            <a:pPr marL="0" indent="0">
              <a:buNone/>
            </a:pPr>
            <a:r>
              <a:rPr lang="en-CA" sz="2000" dirty="0" smtClean="0">
                <a:cs typeface="Times New Roman" panose="02020603050405020304" pitchFamily="18" charset="0"/>
              </a:rPr>
              <a:t>You may order free copies at: </a:t>
            </a:r>
            <a:r>
              <a:rPr lang="en-CA" sz="2000" dirty="0" smtClean="0">
                <a:cs typeface="Times New Roman" panose="02020603050405020304" pitchFamily="18" charset="0"/>
                <a:hlinkClick r:id="rId3"/>
              </a:rPr>
              <a:t>https://www.hc-publication-sc.hc-sc.gc.ca</a:t>
            </a:r>
            <a:r>
              <a:rPr lang="en-CA" sz="2000" dirty="0" smtClean="0">
                <a:cs typeface="Times New Roman" panose="02020603050405020304" pitchFamily="18" charset="0"/>
              </a:rPr>
              <a:t> </a:t>
            </a:r>
            <a:endParaRPr lang="en-CA" sz="2000" dirty="0"/>
          </a:p>
        </p:txBody>
      </p:sp>
      <p:sp>
        <p:nvSpPr>
          <p:cNvPr id="4" name="Slide Number Placeholder 3"/>
          <p:cNvSpPr>
            <a:spLocks noGrp="1"/>
          </p:cNvSpPr>
          <p:nvPr>
            <p:ph type="sldNum" sz="quarter" idx="12"/>
          </p:nvPr>
        </p:nvSpPr>
        <p:spPr/>
        <p:txBody>
          <a:bodyPr/>
          <a:lstStyle/>
          <a:p>
            <a:fld id="{5E40D50F-0626-7A4B-A742-09CCAA5CF4F6}" type="slidenum">
              <a:rPr lang="en-CA" smtClean="0"/>
              <a:t>6</a:t>
            </a:fld>
            <a:endParaRPr lang="en-CA"/>
          </a:p>
        </p:txBody>
      </p:sp>
      <p:sp>
        <p:nvSpPr>
          <p:cNvPr id="5" name="Text Placeholder 4"/>
          <p:cNvSpPr>
            <a:spLocks noGrp="1"/>
          </p:cNvSpPr>
          <p:nvPr>
            <p:ph type="body" sz="quarter" idx="13"/>
          </p:nvPr>
        </p:nvSpPr>
        <p:spPr/>
        <p:txBody>
          <a:bodyPr/>
          <a:lstStyle/>
          <a:p>
            <a:r>
              <a:rPr lang="en-CA" dirty="0" smtClean="0"/>
              <a:t>Healthy </a:t>
            </a:r>
            <a:r>
              <a:rPr lang="en-CA" dirty="0"/>
              <a:t>Child Development Resources</a:t>
            </a:r>
          </a:p>
          <a:p>
            <a:endParaRPr lang="en-CA" dirty="0"/>
          </a:p>
        </p:txBody>
      </p:sp>
      <p:pic>
        <p:nvPicPr>
          <p:cNvPr id="6" name="Picture 5"/>
          <p:cNvPicPr>
            <a:picLocks noChangeAspect="1"/>
          </p:cNvPicPr>
          <p:nvPr/>
        </p:nvPicPr>
        <p:blipFill>
          <a:blip r:embed="rId4"/>
          <a:stretch>
            <a:fillRect/>
          </a:stretch>
        </p:blipFill>
        <p:spPr>
          <a:xfrm>
            <a:off x="3602182" y="2334153"/>
            <a:ext cx="2143793" cy="2605533"/>
          </a:xfrm>
          <a:prstGeom prst="rect">
            <a:avLst/>
          </a:prstGeom>
        </p:spPr>
      </p:pic>
    </p:spTree>
    <p:extLst>
      <p:ext uri="{BB962C8B-B14F-4D97-AF65-F5344CB8AC3E}">
        <p14:creationId xmlns:p14="http://schemas.microsoft.com/office/powerpoint/2010/main" val="194281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9" y="744365"/>
            <a:ext cx="8581679" cy="588328"/>
          </a:xfrm>
        </p:spPr>
        <p:txBody>
          <a:bodyPr/>
          <a:lstStyle/>
          <a:p>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smtClean="0"/>
              <a:t>Safe </a:t>
            </a:r>
            <a:r>
              <a:rPr lang="en-CA" dirty="0"/>
              <a:t>Sleep for Your Baby - Video</a:t>
            </a:r>
            <a:br>
              <a:rPr lang="en-CA" dirty="0"/>
            </a:br>
            <a:endParaRPr lang="en-CA" dirty="0"/>
          </a:p>
        </p:txBody>
      </p:sp>
      <p:sp>
        <p:nvSpPr>
          <p:cNvPr id="3" name="Content Placeholder 2"/>
          <p:cNvSpPr>
            <a:spLocks noGrp="1"/>
          </p:cNvSpPr>
          <p:nvPr>
            <p:ph idx="1"/>
          </p:nvPr>
        </p:nvSpPr>
        <p:spPr>
          <a:xfrm>
            <a:off x="284869" y="997809"/>
            <a:ext cx="8581679" cy="4895921"/>
          </a:xfrm>
        </p:spPr>
        <p:txBody>
          <a:bodyPr/>
          <a:lstStyle/>
          <a:p>
            <a:pPr marL="0" indent="0">
              <a:lnSpc>
                <a:spcPct val="107000"/>
              </a:lnSpc>
              <a:spcBef>
                <a:spcPts val="300"/>
              </a:spcBef>
              <a:spcAft>
                <a:spcPts val="300"/>
              </a:spcAft>
              <a:buNone/>
            </a:pPr>
            <a:r>
              <a:rPr lang="en-CA" sz="2000" dirty="0">
                <a:ea typeface="Calibri" panose="020F0502020204030204" pitchFamily="34" charset="0"/>
                <a:cs typeface="Times New Roman" panose="02020603050405020304" pitchFamily="18" charset="0"/>
              </a:rPr>
              <a:t>A 3:24 minute video that clearly presents the steps to create a safe infant sleep environment and lower the risk of Sudden Infant Death Syndrome (SIDS). </a:t>
            </a:r>
            <a:endParaRPr lang="en-CA" sz="2000" dirty="0" smtClean="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300"/>
              </a:spcBef>
              <a:spcAft>
                <a:spcPts val="300"/>
              </a:spcAft>
              <a:buNone/>
            </a:pPr>
            <a:endParaRPr lang="en-CA" sz="2000" dirty="0" smtClean="0">
              <a:ea typeface="Calibri" panose="020F0502020204030204" pitchFamily="34" charset="0"/>
              <a:cs typeface="Times New Roman" panose="02020603050405020304" pitchFamily="18" charset="0"/>
            </a:endParaRPr>
          </a:p>
          <a:p>
            <a:pPr marL="0" indent="0">
              <a:lnSpc>
                <a:spcPct val="107000"/>
              </a:lnSpc>
              <a:spcBef>
                <a:spcPts val="300"/>
              </a:spcBef>
              <a:spcAft>
                <a:spcPts val="300"/>
              </a:spcAft>
              <a:buNone/>
            </a:pPr>
            <a:r>
              <a:rPr lang="en-CA" sz="2000" dirty="0" smtClean="0">
                <a:ea typeface="Calibri" panose="020F0502020204030204" pitchFamily="34" charset="0"/>
                <a:cs typeface="Times New Roman" panose="02020603050405020304" pitchFamily="18" charset="0"/>
              </a:rPr>
              <a:t>Available </a:t>
            </a:r>
            <a:r>
              <a:rPr lang="en-CA" sz="2000" dirty="0">
                <a:ea typeface="Calibri" panose="020F0502020204030204" pitchFamily="34" charset="0"/>
                <a:cs typeface="Times New Roman" panose="02020603050405020304" pitchFamily="18" charset="0"/>
              </a:rPr>
              <a:t>online at: </a:t>
            </a:r>
            <a:r>
              <a:rPr lang="en-CA" sz="2000" dirty="0" smtClean="0">
                <a:ea typeface="Calibri" panose="020F0502020204030204" pitchFamily="34" charset="0"/>
                <a:cs typeface="Times New Roman" panose="02020603050405020304" pitchFamily="18" charset="0"/>
                <a:hlinkClick r:id="rId2"/>
              </a:rPr>
              <a:t>Safe sleep for your baby video - canada.ca</a:t>
            </a:r>
            <a:endParaRPr lang="en-CA" sz="2000" dirty="0" smtClean="0">
              <a:ea typeface="Calibri" panose="020F0502020204030204" pitchFamily="34" charset="0"/>
              <a:cs typeface="Times New Roman" panose="02020603050405020304" pitchFamily="18" charset="0"/>
            </a:endParaRPr>
          </a:p>
          <a:p>
            <a:pPr marL="0" indent="0">
              <a:lnSpc>
                <a:spcPct val="107000"/>
              </a:lnSpc>
              <a:spcBef>
                <a:spcPts val="300"/>
              </a:spcBef>
              <a:spcAft>
                <a:spcPts val="300"/>
              </a:spcAft>
              <a:buNone/>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300"/>
              </a:spcBef>
              <a:spcAft>
                <a:spcPts val="300"/>
              </a:spcAft>
            </a:pPr>
            <a:endParaRPr lang="en-CA" sz="3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2"/>
          </p:nvPr>
        </p:nvSpPr>
        <p:spPr/>
        <p:txBody>
          <a:bodyPr/>
          <a:lstStyle/>
          <a:p>
            <a:fld id="{5E40D50F-0626-7A4B-A742-09CCAA5CF4F6}" type="slidenum">
              <a:rPr lang="en-CA" smtClean="0"/>
              <a:t>7</a:t>
            </a:fld>
            <a:endParaRPr lang="en-CA"/>
          </a:p>
        </p:txBody>
      </p:sp>
      <p:sp>
        <p:nvSpPr>
          <p:cNvPr id="5" name="Text Placeholder 4"/>
          <p:cNvSpPr>
            <a:spLocks noGrp="1"/>
          </p:cNvSpPr>
          <p:nvPr>
            <p:ph type="body" sz="quarter" idx="13"/>
          </p:nvPr>
        </p:nvSpPr>
        <p:spPr/>
        <p:txBody>
          <a:bodyPr/>
          <a:lstStyle/>
          <a:p>
            <a:r>
              <a:rPr lang="en-CA" dirty="0" smtClean="0"/>
              <a:t>Healthy </a:t>
            </a:r>
            <a:r>
              <a:rPr lang="en-CA" dirty="0"/>
              <a:t>Child Development Resources</a:t>
            </a:r>
          </a:p>
          <a:p>
            <a:endParaRPr lang="en-CA" dirty="0"/>
          </a:p>
        </p:txBody>
      </p:sp>
      <p:pic>
        <p:nvPicPr>
          <p:cNvPr id="6" name="Picture 5"/>
          <p:cNvPicPr>
            <a:picLocks noChangeAspect="1"/>
          </p:cNvPicPr>
          <p:nvPr/>
        </p:nvPicPr>
        <p:blipFill>
          <a:blip r:embed="rId3"/>
          <a:stretch>
            <a:fillRect/>
          </a:stretch>
        </p:blipFill>
        <p:spPr>
          <a:xfrm>
            <a:off x="2619632" y="2451159"/>
            <a:ext cx="3291272" cy="2547158"/>
          </a:xfrm>
          <a:prstGeom prst="rect">
            <a:avLst/>
          </a:prstGeom>
        </p:spPr>
      </p:pic>
    </p:spTree>
    <p:extLst>
      <p:ext uri="{BB962C8B-B14F-4D97-AF65-F5344CB8AC3E}">
        <p14:creationId xmlns:p14="http://schemas.microsoft.com/office/powerpoint/2010/main" val="224826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10 Great Reasons to Breastfeed your Baby</a:t>
            </a:r>
          </a:p>
        </p:txBody>
      </p:sp>
      <p:sp>
        <p:nvSpPr>
          <p:cNvPr id="3" name="Content Placeholder 2"/>
          <p:cNvSpPr>
            <a:spLocks noGrp="1"/>
          </p:cNvSpPr>
          <p:nvPr>
            <p:ph idx="1"/>
          </p:nvPr>
        </p:nvSpPr>
        <p:spPr>
          <a:xfrm>
            <a:off x="284869" y="1111145"/>
            <a:ext cx="8581679" cy="4895921"/>
          </a:xfrm>
        </p:spPr>
        <p:txBody>
          <a:bodyPr/>
          <a:lstStyle/>
          <a:p>
            <a:pPr marL="0" indent="0">
              <a:lnSpc>
                <a:spcPct val="107000"/>
              </a:lnSpc>
              <a:spcBef>
                <a:spcPts val="300"/>
              </a:spcBef>
              <a:spcAft>
                <a:spcPts val="300"/>
              </a:spcAft>
              <a:buNone/>
            </a:pPr>
            <a:r>
              <a:rPr lang="en-CA" sz="2000" dirty="0" smtClean="0">
                <a:ea typeface="Calibri" panose="020F0502020204030204" pitchFamily="34" charset="0"/>
                <a:cs typeface="Times New Roman" panose="02020603050405020304" pitchFamily="18" charset="0"/>
              </a:rPr>
              <a:t>Highlights the reasons breastfeeding is im</a:t>
            </a:r>
            <a:r>
              <a:rPr lang="en-CA" sz="2000" dirty="0">
                <a:ea typeface="Calibri" panose="020F0502020204030204" pitchFamily="34" charset="0"/>
                <a:cs typeface="Times New Roman" panose="02020603050405020304" pitchFamily="18" charset="0"/>
              </a:rPr>
              <a:t>portant. Includes information and tips on nutrition, milk supply, </a:t>
            </a:r>
            <a:r>
              <a:rPr lang="en-CA" sz="2000" dirty="0" smtClean="0">
                <a:ea typeface="Calibri" panose="020F0502020204030204" pitchFamily="34" charset="0"/>
                <a:cs typeface="Times New Roman" panose="02020603050405020304" pitchFamily="18" charset="0"/>
              </a:rPr>
              <a:t>maternal health and returning to work.</a:t>
            </a:r>
          </a:p>
          <a:p>
            <a:endParaRPr lang="en-CA" sz="2200" dirty="0" smtClean="0">
              <a:latin typeface="Calibri" panose="020F0502020204030204" pitchFamily="34" charset="0"/>
              <a:cs typeface="Times New Roman" panose="02020603050405020304" pitchFamily="18" charset="0"/>
            </a:endParaRPr>
          </a:p>
          <a:p>
            <a:endParaRPr lang="en-CA" sz="2200" dirty="0" smtClean="0">
              <a:latin typeface="Calibri" panose="020F0502020204030204" pitchFamily="34" charset="0"/>
              <a:cs typeface="Times New Roman" panose="02020603050405020304" pitchFamily="18" charset="0"/>
            </a:endParaRPr>
          </a:p>
          <a:p>
            <a:endParaRPr lang="en-CA" sz="2000" dirty="0">
              <a:ea typeface="Calibri" panose="020F0502020204030204" pitchFamily="34" charset="0"/>
              <a:cs typeface="Times New Roman" panose="02020603050405020304" pitchFamily="18" charset="0"/>
            </a:endParaRPr>
          </a:p>
          <a:p>
            <a:endParaRPr lang="en-CA" sz="2200" dirty="0" smtClean="0">
              <a:latin typeface="Calibri" panose="020F0502020204030204" pitchFamily="34" charset="0"/>
              <a:cs typeface="Times New Roman" panose="02020603050405020304" pitchFamily="18" charset="0"/>
            </a:endParaRPr>
          </a:p>
          <a:p>
            <a:endParaRPr lang="en-CA" sz="2200" dirty="0">
              <a:latin typeface="Calibri" panose="020F0502020204030204" pitchFamily="34" charset="0"/>
              <a:cs typeface="Times New Roman" panose="02020603050405020304" pitchFamily="18" charset="0"/>
            </a:endParaRPr>
          </a:p>
          <a:p>
            <a:pPr marL="0" indent="0">
              <a:buNone/>
            </a:pPr>
            <a:endParaRPr lang="en-CA" sz="2200" dirty="0">
              <a:latin typeface="Calibri" panose="020F0502020204030204" pitchFamily="34" charset="0"/>
              <a:cs typeface="Times New Roman" panose="02020603050405020304" pitchFamily="18" charset="0"/>
            </a:endParaRPr>
          </a:p>
          <a:p>
            <a:endParaRPr lang="en-CA" sz="2000" dirty="0" smtClean="0">
              <a:ea typeface="Calibri" panose="020F0502020204030204" pitchFamily="34" charset="0"/>
              <a:cs typeface="Times New Roman" panose="02020603050405020304" pitchFamily="18" charset="0"/>
            </a:endParaRPr>
          </a:p>
          <a:p>
            <a:endParaRPr lang="en-CA" sz="2000" dirty="0">
              <a:ea typeface="Calibri" panose="020F0502020204030204" pitchFamily="34" charset="0"/>
              <a:cs typeface="Times New Roman" panose="02020603050405020304" pitchFamily="18" charset="0"/>
            </a:endParaRPr>
          </a:p>
          <a:p>
            <a:pPr marL="0" indent="0">
              <a:buNone/>
            </a:pPr>
            <a:endParaRPr lang="en-CA" sz="2000" dirty="0" smtClean="0">
              <a:ea typeface="Calibri" panose="020F0502020204030204" pitchFamily="34" charset="0"/>
              <a:cs typeface="Times New Roman" panose="02020603050405020304" pitchFamily="18" charset="0"/>
            </a:endParaRPr>
          </a:p>
          <a:p>
            <a:pPr marL="0" indent="0">
              <a:buNone/>
            </a:pPr>
            <a:r>
              <a:rPr lang="en-CA" sz="2000" dirty="0" smtClean="0">
                <a:ea typeface="Calibri" panose="020F0502020204030204" pitchFamily="34" charset="0"/>
                <a:cs typeface="Times New Roman" panose="02020603050405020304" pitchFamily="18" charset="0"/>
              </a:rPr>
              <a:t>Available </a:t>
            </a:r>
            <a:r>
              <a:rPr lang="en-CA" sz="2000" dirty="0">
                <a:ea typeface="Calibri" panose="020F0502020204030204" pitchFamily="34" charset="0"/>
                <a:cs typeface="Times New Roman" panose="02020603050405020304" pitchFamily="18" charset="0"/>
              </a:rPr>
              <a:t>online at: </a:t>
            </a:r>
            <a:r>
              <a:rPr lang="en-CA" sz="2000" dirty="0" smtClean="0">
                <a:cs typeface="Times New Roman" panose="02020603050405020304" pitchFamily="18" charset="0"/>
                <a:hlinkClick r:id="rId2"/>
              </a:rPr>
              <a:t>10 great reasons to breastfeed your baby - Canada.ca</a:t>
            </a:r>
            <a:endParaRPr lang="en-CA" sz="2000" dirty="0" smtClean="0">
              <a:cs typeface="Times New Roman" panose="02020603050405020304" pitchFamily="18" charset="0"/>
            </a:endParaRPr>
          </a:p>
          <a:p>
            <a:pPr marL="0" indent="0">
              <a:buNone/>
            </a:pPr>
            <a:r>
              <a:rPr lang="en-CA" sz="2000" dirty="0">
                <a:ea typeface="Calibri" panose="020F0502020204030204" pitchFamily="34" charset="0"/>
                <a:cs typeface="Times New Roman" panose="02020603050405020304" pitchFamily="18" charset="0"/>
              </a:rPr>
              <a:t>You may order free copies at: </a:t>
            </a:r>
            <a:r>
              <a:rPr lang="en-CA" sz="2000" dirty="0" smtClean="0">
                <a:cs typeface="Times New Roman" panose="02020603050405020304" pitchFamily="18" charset="0"/>
                <a:hlinkClick r:id="rId3"/>
              </a:rPr>
              <a:t>https://www.hc-publication-sc.hc-sc.gc.ca</a:t>
            </a:r>
            <a:r>
              <a:rPr lang="en-CA" sz="2000" dirty="0" smtClean="0">
                <a:cs typeface="Times New Roman" panose="02020603050405020304" pitchFamily="18" charset="0"/>
              </a:rPr>
              <a:t> </a:t>
            </a:r>
            <a:endParaRPr lang="en-CA" sz="2000" dirty="0"/>
          </a:p>
        </p:txBody>
      </p:sp>
      <p:sp>
        <p:nvSpPr>
          <p:cNvPr id="4" name="Slide Number Placeholder 3"/>
          <p:cNvSpPr>
            <a:spLocks noGrp="1"/>
          </p:cNvSpPr>
          <p:nvPr>
            <p:ph type="sldNum" sz="quarter" idx="12"/>
          </p:nvPr>
        </p:nvSpPr>
        <p:spPr/>
        <p:txBody>
          <a:bodyPr/>
          <a:lstStyle/>
          <a:p>
            <a:fld id="{5E40D50F-0626-7A4B-A742-09CCAA5CF4F6}" type="slidenum">
              <a:rPr lang="en-CA" smtClean="0"/>
              <a:t>8</a:t>
            </a:fld>
            <a:endParaRPr lang="en-CA"/>
          </a:p>
        </p:txBody>
      </p:sp>
      <p:sp>
        <p:nvSpPr>
          <p:cNvPr id="5" name="Text Placeholder 4"/>
          <p:cNvSpPr>
            <a:spLocks noGrp="1"/>
          </p:cNvSpPr>
          <p:nvPr>
            <p:ph type="body" sz="quarter" idx="13"/>
          </p:nvPr>
        </p:nvSpPr>
        <p:spPr/>
        <p:txBody>
          <a:bodyPr/>
          <a:lstStyle/>
          <a:p>
            <a:r>
              <a:rPr lang="en-CA" dirty="0" smtClean="0"/>
              <a:t>Healthy </a:t>
            </a:r>
            <a:r>
              <a:rPr lang="en-CA" dirty="0"/>
              <a:t>Child Development Resources</a:t>
            </a:r>
          </a:p>
          <a:p>
            <a:endParaRPr lang="en-CA" dirty="0"/>
          </a:p>
        </p:txBody>
      </p:sp>
      <p:pic>
        <p:nvPicPr>
          <p:cNvPr id="6" name="Picture 5"/>
          <p:cNvPicPr>
            <a:picLocks noChangeAspect="1"/>
          </p:cNvPicPr>
          <p:nvPr/>
        </p:nvPicPr>
        <p:blipFill>
          <a:blip r:embed="rId4"/>
          <a:stretch>
            <a:fillRect/>
          </a:stretch>
        </p:blipFill>
        <p:spPr>
          <a:xfrm>
            <a:off x="3785660" y="2164366"/>
            <a:ext cx="1796780" cy="2789477"/>
          </a:xfrm>
          <a:prstGeom prst="rect">
            <a:avLst/>
          </a:prstGeom>
        </p:spPr>
      </p:pic>
    </p:spTree>
    <p:extLst>
      <p:ext uri="{BB962C8B-B14F-4D97-AF65-F5344CB8AC3E}">
        <p14:creationId xmlns:p14="http://schemas.microsoft.com/office/powerpoint/2010/main" val="329100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Ten Valuable Tips for Successful Breastfeeding</a:t>
            </a:r>
          </a:p>
        </p:txBody>
      </p:sp>
      <p:sp>
        <p:nvSpPr>
          <p:cNvPr id="3" name="Content Placeholder 2"/>
          <p:cNvSpPr>
            <a:spLocks noGrp="1"/>
          </p:cNvSpPr>
          <p:nvPr>
            <p:ph idx="1"/>
          </p:nvPr>
        </p:nvSpPr>
        <p:spPr>
          <a:xfrm>
            <a:off x="116379" y="1119398"/>
            <a:ext cx="9027622" cy="4895921"/>
          </a:xfrm>
        </p:spPr>
        <p:txBody>
          <a:bodyPr/>
          <a:lstStyle/>
          <a:p>
            <a:pPr marL="0" indent="0">
              <a:buNone/>
            </a:pPr>
            <a:r>
              <a:rPr lang="en-CA" sz="2000" dirty="0"/>
              <a:t>Provides advice for new mothers on initiating </a:t>
            </a:r>
            <a:r>
              <a:rPr lang="en-CA" sz="2000" dirty="0" smtClean="0"/>
              <a:t>breastfeeding,</a:t>
            </a:r>
            <a:r>
              <a:rPr lang="en-CA" sz="2000" dirty="0" smtClean="0">
                <a:solidFill>
                  <a:srgbClr val="FF0000"/>
                </a:solidFill>
              </a:rPr>
              <a:t> </a:t>
            </a:r>
            <a:r>
              <a:rPr lang="en-CA" sz="2000" dirty="0"/>
              <a:t>supporting sufficient milk production, vitamin D supplementation, maternal health, and </a:t>
            </a:r>
            <a:r>
              <a:rPr lang="en-CA" sz="2000" dirty="0" smtClean="0"/>
              <a:t>returning </a:t>
            </a:r>
            <a:r>
              <a:rPr lang="en-CA" sz="2000" dirty="0"/>
              <a:t>to the workplace</a:t>
            </a:r>
            <a:r>
              <a:rPr lang="en-CA" sz="2000" dirty="0" smtClean="0"/>
              <a:t>.</a:t>
            </a:r>
          </a:p>
          <a:p>
            <a:endParaRPr lang="en-CA" sz="2000" dirty="0"/>
          </a:p>
          <a:p>
            <a:endParaRPr lang="en-CA" sz="2000" dirty="0" smtClean="0"/>
          </a:p>
          <a:p>
            <a:endParaRPr lang="en-CA" sz="2000" dirty="0"/>
          </a:p>
          <a:p>
            <a:endParaRPr lang="en-CA" sz="2000" dirty="0" smtClean="0"/>
          </a:p>
          <a:p>
            <a:endParaRPr lang="en-CA" sz="2000" dirty="0"/>
          </a:p>
          <a:p>
            <a:endParaRPr lang="en-CA" sz="2000" dirty="0" smtClean="0"/>
          </a:p>
          <a:p>
            <a:endParaRPr lang="en-CA" sz="2000" dirty="0"/>
          </a:p>
          <a:p>
            <a:endParaRPr lang="en-CA" sz="2000" dirty="0" smtClean="0"/>
          </a:p>
          <a:p>
            <a:pPr marL="0" indent="0">
              <a:buNone/>
            </a:pPr>
            <a:endParaRPr lang="en-CA" sz="2000" dirty="0" smtClean="0"/>
          </a:p>
          <a:p>
            <a:pPr marL="0" indent="0">
              <a:buNone/>
            </a:pPr>
            <a:r>
              <a:rPr lang="en-CA" sz="2000" dirty="0" smtClean="0"/>
              <a:t>Available </a:t>
            </a:r>
            <a:r>
              <a:rPr lang="en-CA" sz="2000" dirty="0"/>
              <a:t>online at: </a:t>
            </a:r>
            <a:r>
              <a:rPr lang="en-CA" sz="2000" dirty="0" smtClean="0">
                <a:hlinkClick r:id="rId2"/>
              </a:rPr>
              <a:t>10 Valuable Tips for Successful Breastfeeding - Canada.ca</a:t>
            </a:r>
            <a:endParaRPr lang="en-CA" sz="2000" dirty="0"/>
          </a:p>
          <a:p>
            <a:pPr marL="0" indent="0">
              <a:buNone/>
            </a:pPr>
            <a:r>
              <a:rPr lang="en-CA" sz="2000" dirty="0" smtClean="0"/>
              <a:t>You </a:t>
            </a:r>
            <a:r>
              <a:rPr lang="en-CA" sz="2000" dirty="0"/>
              <a:t>may order free copies at: </a:t>
            </a:r>
            <a:r>
              <a:rPr lang="en-CA" sz="2000" dirty="0" smtClean="0">
                <a:hlinkClick r:id="rId3"/>
              </a:rPr>
              <a:t>https://www.hc-publication-sc.hc-sc.gc.ca</a:t>
            </a:r>
            <a:endParaRPr lang="en-CA" sz="2000" dirty="0"/>
          </a:p>
        </p:txBody>
      </p:sp>
      <p:sp>
        <p:nvSpPr>
          <p:cNvPr id="4" name="Slide Number Placeholder 3"/>
          <p:cNvSpPr>
            <a:spLocks noGrp="1"/>
          </p:cNvSpPr>
          <p:nvPr>
            <p:ph type="sldNum" sz="quarter" idx="12"/>
          </p:nvPr>
        </p:nvSpPr>
        <p:spPr/>
        <p:txBody>
          <a:bodyPr/>
          <a:lstStyle/>
          <a:p>
            <a:fld id="{5E40D50F-0626-7A4B-A742-09CCAA5CF4F6}" type="slidenum">
              <a:rPr lang="en-CA" smtClean="0"/>
              <a:t>9</a:t>
            </a:fld>
            <a:endParaRPr lang="en-CA"/>
          </a:p>
        </p:txBody>
      </p:sp>
      <p:sp>
        <p:nvSpPr>
          <p:cNvPr id="5" name="Text Placeholder 4"/>
          <p:cNvSpPr>
            <a:spLocks noGrp="1"/>
          </p:cNvSpPr>
          <p:nvPr>
            <p:ph type="body" sz="quarter" idx="13"/>
          </p:nvPr>
        </p:nvSpPr>
        <p:spPr/>
        <p:txBody>
          <a:bodyPr>
            <a:normAutofit/>
          </a:bodyPr>
          <a:lstStyle/>
          <a:p>
            <a:r>
              <a:rPr lang="en-US" dirty="0" smtClean="0"/>
              <a:t>Healthy </a:t>
            </a:r>
            <a:r>
              <a:rPr lang="en-US" dirty="0"/>
              <a:t>Child Development Resources</a:t>
            </a:r>
          </a:p>
          <a:p>
            <a:endParaRPr lang="en-CA" dirty="0"/>
          </a:p>
        </p:txBody>
      </p:sp>
      <p:pic>
        <p:nvPicPr>
          <p:cNvPr id="6" name="Picture 5"/>
          <p:cNvPicPr>
            <a:picLocks noChangeAspect="1"/>
          </p:cNvPicPr>
          <p:nvPr/>
        </p:nvPicPr>
        <p:blipFill>
          <a:blip r:embed="rId4"/>
          <a:stretch>
            <a:fillRect/>
          </a:stretch>
        </p:blipFill>
        <p:spPr>
          <a:xfrm>
            <a:off x="3810836" y="2364160"/>
            <a:ext cx="1745204" cy="2708379"/>
          </a:xfrm>
          <a:prstGeom prst="rect">
            <a:avLst/>
          </a:prstGeom>
        </p:spPr>
      </p:pic>
    </p:spTree>
    <p:extLst>
      <p:ext uri="{BB962C8B-B14F-4D97-AF65-F5344CB8AC3E}">
        <p14:creationId xmlns:p14="http://schemas.microsoft.com/office/powerpoint/2010/main" val="1944264305"/>
      </p:ext>
    </p:extLst>
  </p:cSld>
  <p:clrMapOvr>
    <a:masterClrMapping/>
  </p:clrMapOvr>
</p:sld>
</file>

<file path=ppt/theme/theme1.xml><?xml version="1.0" encoding="utf-8"?>
<a:theme xmlns:a="http://schemas.openxmlformats.org/drawingml/2006/main" name="PHAC - ASP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PHAC - ASPC English</Template>
  <TotalTime>2275</TotalTime>
  <Words>970</Words>
  <Application>Microsoft Office PowerPoint</Application>
  <PresentationFormat>On-screen Show (4:3)</PresentationFormat>
  <Paragraphs>305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Roboto</vt:lpstr>
      <vt:lpstr>Times New Roman</vt:lpstr>
      <vt:lpstr>PHAC - ASPC English</vt:lpstr>
      <vt:lpstr>PHAC Healthy Child Development Resources Available for the  Healthy Early Years Program</vt:lpstr>
      <vt:lpstr>Role of the Public Health Agency of Canada</vt:lpstr>
      <vt:lpstr>Health Promotion Resources Developed at PHAC</vt:lpstr>
      <vt:lpstr>PHAC Resources Relevant to the HEY Program</vt:lpstr>
      <vt:lpstr>The Sensible Guide to a Healthy Pregnancy</vt:lpstr>
      <vt:lpstr>Safe Sleep for Your Baby - Brochure</vt:lpstr>
      <vt:lpstr>     Safe Sleep for Your Baby - Video </vt:lpstr>
      <vt:lpstr>10 Great Reasons to Breastfeed your Baby</vt:lpstr>
      <vt:lpstr>Ten Valuable Tips for Successful Breastfeeding</vt:lpstr>
      <vt:lpstr>Protecting, Promoting and Supporting Breastfeeding:  A Practical Workbook for Community-based Programs</vt:lpstr>
      <vt:lpstr>Nobody’s Perfect Pamphlet</vt:lpstr>
      <vt:lpstr>Nobody's Perfect Parenting Tip Sheets</vt:lpstr>
      <vt:lpstr>Health Inequalities Data Tool</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france.belanger2@canada.ca</dc:creator>
  <cp:lastModifiedBy>France Bélanger</cp:lastModifiedBy>
  <cp:revision>54</cp:revision>
  <cp:lastPrinted>2015-10-30T16:33:26Z</cp:lastPrinted>
  <dcterms:created xsi:type="dcterms:W3CDTF">2015-12-17T17:17:21Z</dcterms:created>
  <dcterms:modified xsi:type="dcterms:W3CDTF">2021-02-17T18:31:28Z</dcterms:modified>
</cp:coreProperties>
</file>